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VBA for MS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Ahmad AL Kawam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12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Byte:</a:t>
            </a:r>
            <a:endParaRPr lang="en-US" dirty="0" smtClean="0"/>
          </a:p>
          <a:p>
            <a:pPr lvl="1"/>
            <a:r>
              <a:rPr lang="en-US" dirty="0"/>
              <a:t>To declare a variable that would hold natural numbers that range from 0 to 255, use the </a:t>
            </a:r>
            <a:r>
              <a:rPr lang="en-US" b="1" dirty="0"/>
              <a:t>Byte</a:t>
            </a:r>
            <a:r>
              <a:rPr lang="en-US" dirty="0"/>
              <a:t> data type. Here is an example: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sz="3000" dirty="0" smtClean="0">
                <a:solidFill>
                  <a:srgbClr val="FF0000"/>
                </a:solidFill>
              </a:rPr>
              <a:t>Sub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3000" dirty="0">
                <a:solidFill>
                  <a:srgbClr val="0070C0"/>
                </a:solidFill>
              </a:rPr>
              <a:t>Exercise() </a:t>
            </a:r>
            <a:endParaRPr lang="en-US" sz="3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	</a:t>
            </a:r>
            <a:r>
              <a:rPr lang="en-US" sz="3000" dirty="0" smtClean="0">
                <a:solidFill>
                  <a:srgbClr val="FF0000"/>
                </a:solidFill>
              </a:rPr>
              <a:t>Dim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3000" dirty="0">
                <a:solidFill>
                  <a:srgbClr val="0070C0"/>
                </a:solidFill>
              </a:rPr>
              <a:t>Value </a:t>
            </a:r>
            <a:r>
              <a:rPr lang="en-US" sz="3000" dirty="0">
                <a:solidFill>
                  <a:srgbClr val="FF0000"/>
                </a:solidFill>
              </a:rPr>
              <a:t>As</a:t>
            </a:r>
            <a:r>
              <a:rPr lang="en-US" sz="3000" dirty="0">
                <a:solidFill>
                  <a:srgbClr val="0070C0"/>
                </a:solidFill>
              </a:rPr>
              <a:t> Byte </a:t>
            </a:r>
            <a:endParaRPr lang="en-US" sz="3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	Value </a:t>
            </a:r>
            <a:r>
              <a:rPr lang="en-US" sz="3000" dirty="0">
                <a:solidFill>
                  <a:srgbClr val="0070C0"/>
                </a:solidFill>
              </a:rPr>
              <a:t>= 246 </a:t>
            </a:r>
            <a:endParaRPr lang="en-US" sz="3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	</a:t>
            </a:r>
            <a:r>
              <a:rPr lang="en-US" sz="3000" dirty="0" smtClean="0">
                <a:solidFill>
                  <a:srgbClr val="FF0000"/>
                </a:solidFill>
              </a:rPr>
              <a:t>End </a:t>
            </a:r>
            <a:r>
              <a:rPr lang="en-US" sz="3000" dirty="0">
                <a:solidFill>
                  <a:srgbClr val="FF0000"/>
                </a:solidFill>
              </a:rPr>
              <a:t>Sub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14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Integer:</a:t>
            </a:r>
            <a:endParaRPr lang="en-US" dirty="0" smtClean="0"/>
          </a:p>
          <a:p>
            <a:pPr lvl="1"/>
            <a:r>
              <a:rPr lang="en-US" dirty="0"/>
              <a:t>To declare a variable that would hold a number that ranges from -32768 to 32767, use the </a:t>
            </a:r>
            <a:r>
              <a:rPr lang="en-US" b="1" dirty="0" err="1"/>
              <a:t>Integer</a:t>
            </a:r>
            <a:r>
              <a:rPr lang="en-US" dirty="0" err="1"/>
              <a:t>data</a:t>
            </a:r>
            <a:r>
              <a:rPr lang="en-US" dirty="0"/>
              <a:t> </a:t>
            </a:r>
            <a:r>
              <a:rPr lang="en-US" dirty="0" smtClean="0"/>
              <a:t>type</a:t>
            </a:r>
          </a:p>
          <a:p>
            <a:r>
              <a:rPr lang="en-US" b="1" dirty="0" smtClean="0"/>
              <a:t>Long:</a:t>
            </a:r>
            <a:endParaRPr lang="en-US" dirty="0" smtClean="0"/>
          </a:p>
          <a:p>
            <a:pPr lvl="1"/>
            <a:r>
              <a:rPr lang="en-US" dirty="0"/>
              <a:t>A long integer is a number that can be used for a variable involving greater numbers than integers. To declare a variable that would hold such a large number, use the </a:t>
            </a:r>
            <a:r>
              <a:rPr lang="en-US" b="1" dirty="0"/>
              <a:t>Long</a:t>
            </a:r>
            <a:r>
              <a:rPr lang="en-US" dirty="0"/>
              <a:t> data </a:t>
            </a:r>
            <a:r>
              <a:rPr lang="en-US" dirty="0" smtClean="0"/>
              <a:t>type</a:t>
            </a:r>
          </a:p>
          <a:p>
            <a:r>
              <a:rPr lang="en-US" b="1" dirty="0" smtClean="0"/>
              <a:t>Double:</a:t>
            </a:r>
          </a:p>
          <a:p>
            <a:pPr lvl="1"/>
            <a:r>
              <a:rPr lang="en-US" dirty="0"/>
              <a:t>If you want to use a decimal number that requires a good deal of precision, declare a variable using the </a:t>
            </a:r>
            <a:r>
              <a:rPr lang="en-US" b="1" dirty="0"/>
              <a:t>Double</a:t>
            </a:r>
            <a:r>
              <a:rPr lang="en-US" dirty="0"/>
              <a:t> data type.</a:t>
            </a: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8539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String:</a:t>
            </a:r>
            <a:endParaRPr lang="en-US" dirty="0" smtClean="0"/>
          </a:p>
          <a:p>
            <a:pPr lvl="1"/>
            <a:r>
              <a:rPr lang="en-US" dirty="0"/>
              <a:t>A string is a character or a combination of characters that constitute text of any kind and almost any length. To declare a string variable, use the </a:t>
            </a:r>
            <a:r>
              <a:rPr lang="en-US" b="1" dirty="0"/>
              <a:t>String</a:t>
            </a:r>
            <a:r>
              <a:rPr lang="en-US" dirty="0"/>
              <a:t> data type. Here is an 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Sub Exercise() 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Dim </a:t>
            </a:r>
            <a:r>
              <a:rPr lang="en-US" dirty="0" err="1">
                <a:solidFill>
                  <a:schemeClr val="accent1"/>
                </a:solidFill>
              </a:rPr>
              <a:t>CountryName</a:t>
            </a:r>
            <a:r>
              <a:rPr lang="en-US" dirty="0">
                <a:solidFill>
                  <a:schemeClr val="accent1"/>
                </a:solidFill>
              </a:rPr>
              <a:t> As String </a:t>
            </a:r>
            <a:r>
              <a:rPr lang="en-US" dirty="0" smtClean="0">
                <a:solidFill>
                  <a:schemeClr val="accent1"/>
                </a:solidFill>
              </a:rPr>
              <a:t>		</a:t>
            </a:r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CountryName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= "</a:t>
            </a:r>
            <a:r>
              <a:rPr lang="en-US" dirty="0" err="1">
                <a:solidFill>
                  <a:schemeClr val="accent1"/>
                </a:solidFill>
              </a:rPr>
              <a:t>Brésil</a:t>
            </a:r>
            <a:r>
              <a:rPr lang="en-US" dirty="0">
                <a:solidFill>
                  <a:schemeClr val="accent1"/>
                </a:solidFill>
              </a:rPr>
              <a:t>" 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End </a:t>
            </a:r>
            <a:r>
              <a:rPr lang="en-US" dirty="0">
                <a:solidFill>
                  <a:schemeClr val="accent1"/>
                </a:solidFill>
              </a:rPr>
              <a:t>Sub</a:t>
            </a:r>
            <a:br>
              <a:rPr lang="en-US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70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in Excel/ Worksheets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 In Microsoft Excel, a spreadsheet is called a </a:t>
            </a:r>
            <a:r>
              <a:rPr lang="en-US" dirty="0" smtClean="0"/>
              <a:t>worksheet</a:t>
            </a:r>
          </a:p>
          <a:p>
            <a:endParaRPr lang="en-US" dirty="0" smtClean="0"/>
          </a:p>
          <a:p>
            <a:r>
              <a:rPr lang="en-US" dirty="0" smtClean="0"/>
              <a:t>A workbook </a:t>
            </a:r>
            <a:r>
              <a:rPr lang="en-US" dirty="0"/>
              <a:t>is a series of worksheets that are treated as a </a:t>
            </a:r>
            <a:r>
              <a:rPr lang="en-US" dirty="0" smtClean="0"/>
              <a:t>group.</a:t>
            </a:r>
          </a:p>
          <a:p>
            <a:endParaRPr lang="en-US" dirty="0" smtClean="0"/>
          </a:p>
          <a:p>
            <a:r>
              <a:rPr lang="en-US" dirty="0"/>
              <a:t>A worksheet is an object of type </a:t>
            </a:r>
            <a:r>
              <a:rPr lang="en-US" b="1" dirty="0"/>
              <a:t>Worksheet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Another </a:t>
            </a:r>
            <a:r>
              <a:rPr lang="en-US" dirty="0"/>
              <a:t>name for the collection that contains the worksheets is called </a:t>
            </a:r>
            <a:r>
              <a:rPr lang="en-US" b="1" dirty="0"/>
              <a:t>Sheets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most cases, you can use either of these two collections. Each worksheet is an object of type </a:t>
            </a:r>
            <a:r>
              <a:rPr lang="en-US" b="1" dirty="0"/>
              <a:t>Worksheet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53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Referencing a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worksheets </a:t>
            </a:r>
            <a:r>
              <a:rPr lang="en-US" dirty="0"/>
              <a:t>of a document are part of the workbook that is </a:t>
            </a:r>
            <a:r>
              <a:rPr lang="en-US" dirty="0" smtClean="0"/>
              <a:t>opened</a:t>
            </a:r>
          </a:p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Workbook</a:t>
            </a:r>
            <a:r>
              <a:rPr lang="en-US" dirty="0"/>
              <a:t> class is equipped with a property named </a:t>
            </a:r>
            <a:r>
              <a:rPr lang="en-US" b="1" dirty="0"/>
              <a:t>Worksheets</a:t>
            </a:r>
            <a:r>
              <a:rPr lang="en-US" dirty="0"/>
              <a:t> or </a:t>
            </a:r>
            <a:r>
              <a:rPr lang="en-US" b="1" dirty="0"/>
              <a:t>Sheets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after identifying the workbook, use the period operator to access the Worksheets or the Sheets </a:t>
            </a:r>
            <a:r>
              <a:rPr lang="en-US" dirty="0" smtClean="0"/>
              <a:t>property.</a:t>
            </a:r>
          </a:p>
          <a:p>
            <a:r>
              <a:rPr lang="en-US" dirty="0" smtClean="0"/>
              <a:t>Each </a:t>
            </a:r>
            <a:r>
              <a:rPr lang="en-US" dirty="0"/>
              <a:t>worksheet can be located based on an indexed property named </a:t>
            </a:r>
            <a:r>
              <a:rPr lang="en-US" b="1" dirty="0" smtClean="0"/>
              <a:t>Item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Sub </a:t>
            </a:r>
            <a:r>
              <a:rPr lang="en-US" dirty="0"/>
              <a:t>Exercise()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Workbooks.Item</a:t>
            </a:r>
            <a:r>
              <a:rPr lang="en-US" dirty="0" smtClean="0"/>
              <a:t>(1</a:t>
            </a:r>
            <a:r>
              <a:rPr lang="en-US" dirty="0"/>
              <a:t>).</a:t>
            </a:r>
            <a:r>
              <a:rPr lang="en-US" dirty="0" err="1" smtClean="0">
                <a:solidFill>
                  <a:srgbClr val="FF0000"/>
                </a:solidFill>
              </a:rPr>
              <a:t>Sheets.Item</a:t>
            </a:r>
            <a:r>
              <a:rPr lang="en-US" dirty="0" smtClean="0">
                <a:solidFill>
                  <a:srgbClr val="FF0000"/>
                </a:solidFill>
              </a:rPr>
              <a:t>(2) </a:t>
            </a:r>
          </a:p>
          <a:p>
            <a:pPr marL="0" indent="0">
              <a:buNone/>
            </a:pPr>
            <a:r>
              <a:rPr lang="en-US" dirty="0" smtClean="0"/>
              <a:t>	End </a:t>
            </a:r>
            <a:r>
              <a:rPr lang="en-US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3502897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Referencing a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ways to reference a worksheet:</a:t>
            </a:r>
          </a:p>
          <a:p>
            <a:pPr lvl="1"/>
            <a:r>
              <a:rPr lang="en-US" dirty="0" smtClean="0"/>
              <a:t>Omitting Item():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Sub </a:t>
            </a:r>
            <a:r>
              <a:rPr lang="en-US" sz="2800" dirty="0"/>
              <a:t>Exercise</a:t>
            </a:r>
            <a:r>
              <a:rPr lang="en-US" sz="2800" dirty="0" smtClean="0"/>
              <a:t>()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Workbooks.Item</a:t>
            </a:r>
            <a:r>
              <a:rPr lang="en-US" sz="2800" dirty="0" smtClean="0"/>
              <a:t>(1</a:t>
            </a:r>
            <a:r>
              <a:rPr lang="en-US" sz="2800" dirty="0"/>
              <a:t>).Worksheets(2)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End Sub</a:t>
            </a:r>
          </a:p>
          <a:p>
            <a:pPr lvl="1"/>
            <a:r>
              <a:rPr lang="en-US" dirty="0" smtClean="0"/>
              <a:t>Using the sheet name: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Sub </a:t>
            </a:r>
            <a:r>
              <a:rPr lang="en-US" sz="2800" dirty="0"/>
              <a:t>Exercise() </a:t>
            </a:r>
            <a:r>
              <a:rPr lang="en-US" sz="2800" dirty="0" smtClean="0"/>
              <a:t>				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Workbooks.Item</a:t>
            </a:r>
            <a:r>
              <a:rPr lang="en-US" sz="2800" dirty="0" smtClean="0"/>
              <a:t>(1</a:t>
            </a:r>
            <a:r>
              <a:rPr lang="en-US" sz="2800" dirty="0"/>
              <a:t>).</a:t>
            </a:r>
            <a:r>
              <a:rPr lang="en-US" sz="2800" dirty="0" err="1"/>
              <a:t>Sheets.Item</a:t>
            </a:r>
            <a:r>
              <a:rPr lang="en-US" sz="2800" dirty="0"/>
              <a:t>("Sheet3")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End </a:t>
            </a:r>
            <a:r>
              <a:rPr lang="en-US" sz="2800" dirty="0"/>
              <a:t>Sub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27843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Cells of a Worksheet </a:t>
            </a:r>
            <a:br>
              <a:rPr lang="en-US" dirty="0" smtClean="0"/>
            </a:br>
            <a:r>
              <a:rPr lang="en-US" dirty="0" smtClean="0"/>
              <a:t>Cell Referencing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identify a cell using the </a:t>
            </a:r>
            <a:r>
              <a:rPr lang="en-US" b="1" dirty="0"/>
              <a:t>Range</a:t>
            </a:r>
            <a:r>
              <a:rPr lang="en-US" dirty="0"/>
              <a:t> object. To do this, in the parentheses of the </a:t>
            </a:r>
            <a:r>
              <a:rPr lang="en-US" b="1" dirty="0" err="1"/>
              <a:t>Range</a:t>
            </a:r>
            <a:r>
              <a:rPr lang="en-US" dirty="0" err="1"/>
              <a:t>object</a:t>
            </a:r>
            <a:r>
              <a:rPr lang="en-US" dirty="0"/>
              <a:t>, pass a string that contains the name of the cell. Here is an example that refers to the cell located as D6:</a:t>
            </a:r>
          </a:p>
          <a:p>
            <a:r>
              <a:rPr lang="en-US" sz="2400" dirty="0" smtClean="0"/>
              <a:t>Sub </a:t>
            </a:r>
            <a:r>
              <a:rPr lang="en-US" sz="2400" dirty="0"/>
              <a:t>Exercise() </a:t>
            </a:r>
            <a:r>
              <a:rPr lang="en-US" sz="2400" dirty="0" err="1" smtClean="0"/>
              <a:t>Workbooks.Item</a:t>
            </a:r>
            <a:r>
              <a:rPr lang="en-US" sz="2400" dirty="0" smtClean="0"/>
              <a:t>(1</a:t>
            </a:r>
            <a:r>
              <a:rPr lang="en-US" sz="2400" dirty="0"/>
              <a:t>).</a:t>
            </a:r>
            <a:r>
              <a:rPr lang="en-US" sz="2400" dirty="0" err="1"/>
              <a:t>Worksheets.Item</a:t>
            </a:r>
            <a:r>
              <a:rPr lang="en-US" sz="2400" dirty="0"/>
              <a:t>("Sheet1").Range("D6") </a:t>
            </a:r>
            <a:endParaRPr lang="en-US" sz="2400" dirty="0" smtClean="0"/>
          </a:p>
          <a:p>
            <a:r>
              <a:rPr lang="en-US" sz="2400" dirty="0" smtClean="0"/>
              <a:t>End </a:t>
            </a:r>
            <a:r>
              <a:rPr lang="en-US" sz="2400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3504453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Referencing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get a reference to a cell, declare a variable of type Range. To initialize the variable, identify the cell and assign it to the variable using the Set operator. Here is an example:</a:t>
            </a:r>
          </a:p>
          <a:p>
            <a:r>
              <a:rPr lang="en-US" sz="2400" dirty="0"/>
              <a:t>Sub Exercise() </a:t>
            </a:r>
            <a:endParaRPr lang="en-US" sz="2400" dirty="0" smtClean="0"/>
          </a:p>
          <a:p>
            <a:r>
              <a:rPr lang="en-US" sz="2400" dirty="0" smtClean="0"/>
              <a:t>Dim </a:t>
            </a:r>
            <a:r>
              <a:rPr lang="en-US" sz="2400" dirty="0"/>
              <a:t>Cell As Range </a:t>
            </a:r>
            <a:endParaRPr lang="en-US" sz="2400" dirty="0" smtClean="0"/>
          </a:p>
          <a:p>
            <a:r>
              <a:rPr lang="en-US" sz="2400" dirty="0" smtClean="0"/>
              <a:t>Set </a:t>
            </a:r>
            <a:r>
              <a:rPr lang="en-US" sz="2400" dirty="0"/>
              <a:t>Cell </a:t>
            </a:r>
            <a:r>
              <a:rPr lang="en-US" sz="2400" dirty="0" smtClean="0"/>
              <a:t>= </a:t>
            </a:r>
            <a:r>
              <a:rPr lang="en-US" sz="2400" dirty="0" err="1" smtClean="0"/>
              <a:t>Workbooks.Item</a:t>
            </a:r>
            <a:r>
              <a:rPr lang="en-US" sz="2400" dirty="0" smtClean="0"/>
              <a:t>(1</a:t>
            </a:r>
            <a:r>
              <a:rPr lang="en-US" sz="2400" dirty="0"/>
              <a:t>).</a:t>
            </a:r>
            <a:r>
              <a:rPr lang="en-US" sz="2400" dirty="0" err="1"/>
              <a:t>Worksheets.Item</a:t>
            </a:r>
            <a:r>
              <a:rPr lang="en-US" sz="2400" dirty="0"/>
              <a:t>("Sheet1").Range("D6") </a:t>
            </a:r>
            <a:endParaRPr lang="en-US" sz="2400" dirty="0" smtClean="0"/>
          </a:p>
          <a:p>
            <a:r>
              <a:rPr lang="en-US" sz="2400" dirty="0" smtClean="0"/>
              <a:t>End Sub</a:t>
            </a:r>
          </a:p>
          <a:p>
            <a:r>
              <a:rPr lang="en-US" sz="3000" dirty="0" smtClean="0"/>
              <a:t>Multi-Cell Ranges:</a:t>
            </a:r>
          </a:p>
          <a:p>
            <a:r>
              <a:rPr lang="en-US" sz="2400" dirty="0"/>
              <a:t>Sub Exercise() </a:t>
            </a:r>
            <a:endParaRPr lang="en-US" sz="2400" dirty="0" smtClean="0"/>
          </a:p>
          <a:p>
            <a:r>
              <a:rPr lang="en-US" sz="2400" dirty="0" smtClean="0"/>
              <a:t>Range</a:t>
            </a:r>
            <a:r>
              <a:rPr lang="en-US" sz="2400" dirty="0"/>
              <a:t>("D2:B5, F8:I14") </a:t>
            </a:r>
            <a:endParaRPr lang="en-US" sz="2400" dirty="0" smtClean="0"/>
          </a:p>
          <a:p>
            <a:r>
              <a:rPr lang="en-US" sz="2400" dirty="0" smtClean="0"/>
              <a:t>End </a:t>
            </a:r>
            <a:r>
              <a:rPr lang="en-US" sz="2400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1795950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set a Cell’s contents to a certain value, just use the ‘=‘ operator:</a:t>
            </a:r>
          </a:p>
          <a:p>
            <a:pPr marL="0" indent="0">
              <a:buNone/>
            </a:pPr>
            <a:r>
              <a:rPr lang="en-US" dirty="0" smtClean="0"/>
              <a:t>	Sub </a:t>
            </a:r>
            <a:r>
              <a:rPr lang="en-US" dirty="0"/>
              <a:t>Example()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Sheets.Item</a:t>
            </a:r>
            <a:r>
              <a:rPr lang="en-US" dirty="0" smtClean="0"/>
              <a:t>(1</a:t>
            </a:r>
            <a:r>
              <a:rPr lang="en-US" dirty="0"/>
              <a:t>).Range("A1") = </a:t>
            </a:r>
            <a:r>
              <a:rPr lang="en-US" dirty="0" smtClean="0"/>
              <a:t>“Hello"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End Sub</a:t>
            </a:r>
          </a:p>
          <a:p>
            <a:r>
              <a:rPr lang="en-US" dirty="0" smtClean="0"/>
              <a:t>To insert a formula, just ad an ‘=‘ before the formula’s name:</a:t>
            </a:r>
          </a:p>
          <a:p>
            <a:pPr marL="0" indent="0">
              <a:buNone/>
            </a:pPr>
            <a:r>
              <a:rPr lang="en-US" dirty="0" smtClean="0"/>
              <a:t>	Sub </a:t>
            </a:r>
            <a:r>
              <a:rPr lang="en-US" dirty="0"/>
              <a:t>Example()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Sheets.Item</a:t>
            </a:r>
            <a:r>
              <a:rPr lang="en-US" dirty="0" smtClean="0"/>
              <a:t>(1</a:t>
            </a:r>
            <a:r>
              <a:rPr lang="en-US" dirty="0"/>
              <a:t>).Range</a:t>
            </a:r>
            <a:r>
              <a:rPr lang="en-US" dirty="0" smtClean="0"/>
              <a:t>(“B:1") </a:t>
            </a:r>
            <a:r>
              <a:rPr lang="en-US" dirty="0"/>
              <a:t>= "=</a:t>
            </a:r>
            <a:r>
              <a:rPr lang="en-US" dirty="0" smtClean="0"/>
              <a:t>sum(</a:t>
            </a:r>
            <a:r>
              <a:rPr lang="en-US" dirty="0"/>
              <a:t>A1:A10</a:t>
            </a:r>
            <a:r>
              <a:rPr lang="en-US" dirty="0" smtClean="0"/>
              <a:t>)"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End </a:t>
            </a:r>
            <a:r>
              <a:rPr lang="en-US" dirty="0"/>
              <a:t>Sub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00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Background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change a cell’s </a:t>
            </a:r>
            <a:r>
              <a:rPr lang="en-US" dirty="0" err="1" smtClean="0"/>
              <a:t>backgroud</a:t>
            </a:r>
            <a:r>
              <a:rPr lang="en-US" dirty="0" smtClean="0"/>
              <a:t> color, use the </a:t>
            </a:r>
            <a:r>
              <a:rPr lang="en-US" dirty="0" err="1" smtClean="0"/>
              <a:t>interior.color</a:t>
            </a:r>
            <a:r>
              <a:rPr lang="en-US" dirty="0" smtClean="0"/>
              <a:t> property: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Sub </a:t>
            </a:r>
            <a:r>
              <a:rPr lang="en-US" sz="2400" dirty="0"/>
              <a:t>Example()</a:t>
            </a:r>
          </a:p>
          <a:p>
            <a:pPr marL="0" indent="0">
              <a:buNone/>
            </a:pPr>
            <a:r>
              <a:rPr lang="en-US" sz="2400" dirty="0" err="1" smtClean="0"/>
              <a:t>Sheets.Item</a:t>
            </a:r>
            <a:r>
              <a:rPr lang="en-US" sz="2400" dirty="0" smtClean="0"/>
              <a:t>(1</a:t>
            </a:r>
            <a:r>
              <a:rPr lang="en-US" sz="2400" dirty="0"/>
              <a:t>).Range("A1</a:t>
            </a:r>
            <a:r>
              <a:rPr lang="en-US" sz="2400" dirty="0" smtClean="0"/>
              <a:t>").</a:t>
            </a:r>
            <a:r>
              <a:rPr lang="en-US" sz="2400" dirty="0" err="1"/>
              <a:t>Interior.Color</a:t>
            </a:r>
            <a:r>
              <a:rPr lang="en-US" sz="2400" dirty="0"/>
              <a:t> = RGB(255,0,0)</a:t>
            </a:r>
          </a:p>
          <a:p>
            <a:pPr marL="0" indent="0">
              <a:buNone/>
            </a:pPr>
            <a:r>
              <a:rPr lang="en-US" sz="2400" dirty="0" smtClean="0"/>
              <a:t>End </a:t>
            </a:r>
            <a:r>
              <a:rPr lang="en-US" sz="2400" dirty="0"/>
              <a:t>Sub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7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Open the Visual Basic Editor in Excel </a:t>
            </a:r>
            <a:r>
              <a:rPr lang="en-US" b="1" dirty="0" smtClean="0"/>
              <a:t>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4267200" cy="4525963"/>
          </a:xfrm>
        </p:spPr>
        <p:txBody>
          <a:bodyPr/>
          <a:lstStyle/>
          <a:p>
            <a:r>
              <a:rPr lang="en-US" dirty="0"/>
              <a:t>Click on the Microsoft Office button  in the top left of the Excel window and then click on the Excel Options </a:t>
            </a:r>
            <a:r>
              <a:rPr lang="en-US" dirty="0" smtClean="0"/>
              <a:t>button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5943600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1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Open the Visual Basic Editor in Excel </a:t>
            </a:r>
            <a:r>
              <a:rPr lang="en-US" b="1" dirty="0" smtClean="0"/>
              <a:t>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Excel Options window appears, click on the Popular option on the left. Select the option called "</a:t>
            </a:r>
            <a:r>
              <a:rPr lang="en-US" b="1" dirty="0"/>
              <a:t>Show Developer tab in the Ribbon</a:t>
            </a:r>
            <a:r>
              <a:rPr lang="en-US" dirty="0"/>
              <a:t>". Then click on the OK button.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8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8" y="152400"/>
            <a:ext cx="8029575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99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Open the Visual Basic Editor in Excel </a:t>
            </a:r>
            <a:r>
              <a:rPr lang="en-US" b="1" dirty="0" smtClean="0"/>
              <a:t>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the </a:t>
            </a:r>
            <a:r>
              <a:rPr lang="en-US" b="1" dirty="0"/>
              <a:t>Developer tab</a:t>
            </a:r>
            <a:r>
              <a:rPr lang="en-US" dirty="0"/>
              <a:t> from the toolbar at the top of the screen. Then click on the </a:t>
            </a:r>
            <a:r>
              <a:rPr lang="en-US" b="1" dirty="0"/>
              <a:t>Visual Basic</a:t>
            </a:r>
            <a:r>
              <a:rPr lang="en-US" dirty="0"/>
              <a:t> option in the </a:t>
            </a:r>
            <a:r>
              <a:rPr lang="en-US" b="1" dirty="0"/>
              <a:t>Code group.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81450"/>
            <a:ext cx="59436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43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Open the Visual Basic Editor in Excel </a:t>
            </a:r>
            <a:r>
              <a:rPr lang="en-US" b="1" dirty="0" smtClean="0"/>
              <a:t>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the Microsoft Visual Basic editor should appear and you can view your VBA code.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43275"/>
            <a:ext cx="7000875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32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Variables and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some values in code, you must first create </a:t>
            </a:r>
            <a:r>
              <a:rPr lang="en-US" dirty="0" smtClean="0"/>
              <a:t>them</a:t>
            </a:r>
          </a:p>
          <a:p>
            <a:r>
              <a:rPr lang="en-US" dirty="0"/>
              <a:t>In the world of computer programming, a variable is a value you ask the computer to temporarily store in its memory while the program is running.</a:t>
            </a:r>
          </a:p>
        </p:txBody>
      </p:sp>
    </p:spTree>
    <p:extLst>
      <p:ext uri="{BB962C8B-B14F-4D97-AF65-F5344CB8AC3E}">
        <p14:creationId xmlns:p14="http://schemas.microsoft.com/office/powerpoint/2010/main" val="199265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Declaring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reserve that storage area, you have to let the computer know. Letting the computer know is referred to as </a:t>
            </a:r>
            <a:r>
              <a:rPr lang="en-US" i="1" dirty="0"/>
              <a:t>declaring</a:t>
            </a:r>
            <a:r>
              <a:rPr lang="en-US" dirty="0"/>
              <a:t> the variable. To declare a variable, you start with the </a:t>
            </a:r>
            <a:r>
              <a:rPr lang="en-US" b="1" dirty="0"/>
              <a:t>Dim</a:t>
            </a:r>
            <a:r>
              <a:rPr lang="en-US" dirty="0"/>
              <a:t> </a:t>
            </a:r>
            <a:r>
              <a:rPr lang="en-US" dirty="0" smtClean="0"/>
              <a:t>word.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VariableName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DataType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0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Declaring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rules you should follow when naming your variables:</a:t>
            </a:r>
          </a:p>
          <a:p>
            <a:pPr lvl="1"/>
            <a:r>
              <a:rPr lang="en-US" dirty="0"/>
              <a:t>The name of a variable must begin with a letter or an underscore</a:t>
            </a:r>
          </a:p>
          <a:p>
            <a:pPr lvl="1"/>
            <a:r>
              <a:rPr lang="en-US" dirty="0"/>
              <a:t>After starting with a letter or an underscore, the name can be made of letters, underscores, and digits in any order</a:t>
            </a:r>
          </a:p>
          <a:p>
            <a:pPr lvl="1"/>
            <a:r>
              <a:rPr lang="en-US" dirty="0"/>
              <a:t>The name of a variable cannot have a period</a:t>
            </a:r>
          </a:p>
          <a:p>
            <a:pPr lvl="1"/>
            <a:r>
              <a:rPr lang="en-US" dirty="0"/>
              <a:t>The name of a variable can have up to 255 characters.</a:t>
            </a:r>
          </a:p>
          <a:p>
            <a:pPr lvl="1"/>
            <a:r>
              <a:rPr lang="en-US" dirty="0"/>
              <a:t>The name of a variable must be unique in the area where it is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679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185</TotalTime>
  <Words>505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VBA for MS Excel</vt:lpstr>
      <vt:lpstr>Open the Visual Basic Editor in Excel 2007</vt:lpstr>
      <vt:lpstr>Open the Visual Basic Editor in Excel 2007</vt:lpstr>
      <vt:lpstr>PowerPoint Presentation</vt:lpstr>
      <vt:lpstr>Open the Visual Basic Editor in Excel 2007</vt:lpstr>
      <vt:lpstr>Open the Visual Basic Editor in Excel 2007</vt:lpstr>
      <vt:lpstr>Variables and Data Types</vt:lpstr>
      <vt:lpstr>Declaring a Variable</vt:lpstr>
      <vt:lpstr>Declaring a Variable</vt:lpstr>
      <vt:lpstr>Data Types</vt:lpstr>
      <vt:lpstr>Data Types</vt:lpstr>
      <vt:lpstr>Data Types</vt:lpstr>
      <vt:lpstr>VBA in Excel/ Worksheets</vt:lpstr>
      <vt:lpstr>Referencing a Worksheet</vt:lpstr>
      <vt:lpstr>Referencing a Worksheet</vt:lpstr>
      <vt:lpstr>The Cells of a Worksheet  Cell Referencing</vt:lpstr>
      <vt:lpstr>Cell Referencing</vt:lpstr>
      <vt:lpstr>Cell Contents</vt:lpstr>
      <vt:lpstr>Cell Background Color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VBA for MS Excel</dc:title>
  <dc:creator>Ahmad M. Kawam</dc:creator>
  <cp:lastModifiedBy>TOSHIBA</cp:lastModifiedBy>
  <cp:revision>21</cp:revision>
  <dcterms:created xsi:type="dcterms:W3CDTF">2006-08-16T00:00:00Z</dcterms:created>
  <dcterms:modified xsi:type="dcterms:W3CDTF">2013-03-18T09:29:26Z</dcterms:modified>
</cp:coreProperties>
</file>